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982D-83A4-4139-8E52-6A527018E8F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1A18-F7DC-493C-8AF7-2FADE38486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Palisade Avenue</a:t>
            </a:r>
            <a:endParaRPr lang="en-US" dirty="0"/>
          </a:p>
        </p:txBody>
      </p:sp>
      <p:pic>
        <p:nvPicPr>
          <p:cNvPr id="6" name="Content Placeholder 5" descr="Road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4953000" cy="5334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 relief may ever be granted unless it can be</a:t>
            </a:r>
          </a:p>
          <a:p>
            <a:pPr>
              <a:buNone/>
            </a:pPr>
            <a:r>
              <a:rPr lang="en-US" dirty="0"/>
              <a:t>d</a:t>
            </a:r>
            <a:r>
              <a:rPr lang="en-US" dirty="0" smtClean="0"/>
              <a:t>one:</a:t>
            </a:r>
          </a:p>
          <a:p>
            <a:pPr marL="514350" indent="-514350">
              <a:buAutoNum type="arabicPeriod"/>
            </a:pPr>
            <a:r>
              <a:rPr lang="en-US" dirty="0" smtClean="0"/>
              <a:t>Without substantial detriment to the public good.</a:t>
            </a:r>
          </a:p>
          <a:p>
            <a:pPr marL="514350" indent="-514350">
              <a:buAutoNum type="arabicPeriod"/>
            </a:pPr>
            <a:r>
              <a:rPr lang="en-US" dirty="0" smtClean="0"/>
              <a:t>Without substantially impairing the intent and purpose of the zone plan and zoning ordinance</a:t>
            </a:r>
          </a:p>
          <a:p>
            <a:pPr marL="514350" indent="-514350">
              <a:buNone/>
            </a:pPr>
            <a:r>
              <a:rPr lang="en-US" dirty="0" smtClean="0"/>
              <a:t>Medici V. BPR Co., 107 N.J. 1, 4 (1987)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City</a:t>
            </a:r>
            <a:endParaRPr lang="en-US" dirty="0"/>
          </a:p>
        </p:txBody>
      </p:sp>
      <p:pic>
        <p:nvPicPr>
          <p:cNvPr id="4" name="Content Placeholder 3" descr="Neighborhood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562600" cy="510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Hudson Railway Trolley</a:t>
            </a:r>
            <a:endParaRPr lang="en-US" dirty="0"/>
          </a:p>
        </p:txBody>
      </p:sp>
      <p:pic>
        <p:nvPicPr>
          <p:cNvPr id="4" name="Content Placeholder 3" descr="Trolley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6019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Elevated Trolley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1887</a:t>
            </a:r>
            <a:endParaRPr lang="en-US" dirty="0"/>
          </a:p>
        </p:txBody>
      </p:sp>
      <p:pic>
        <p:nvPicPr>
          <p:cNvPr id="10" name="Content Placeholder 9" descr="18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40188" cy="40386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1926</a:t>
            </a:r>
            <a:endParaRPr lang="en-US" dirty="0"/>
          </a:p>
        </p:txBody>
      </p:sp>
      <p:pic>
        <p:nvPicPr>
          <p:cNvPr id="11" name="Content Placeholder 10" descr="19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3857" y="2174875"/>
            <a:ext cx="3624111" cy="3951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1931 Zoning</a:t>
            </a:r>
            <a:endParaRPr lang="en-US" dirty="0"/>
          </a:p>
        </p:txBody>
      </p:sp>
      <p:pic>
        <p:nvPicPr>
          <p:cNvPr id="4" name="Content Placeholder 3" descr="1931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5638799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1977 Zoning</a:t>
            </a:r>
            <a:endParaRPr lang="en-US" dirty="0"/>
          </a:p>
        </p:txBody>
      </p:sp>
      <p:pic>
        <p:nvPicPr>
          <p:cNvPr id="6" name="Content Placeholder 5" descr="1977 zoning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7186" y="1600200"/>
            <a:ext cx="392962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“D” Variances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d(1)</a:t>
            </a:r>
          </a:p>
          <a:p>
            <a:r>
              <a:rPr lang="en-US" dirty="0" smtClean="0"/>
              <a:t>Density d(5)</a:t>
            </a:r>
          </a:p>
          <a:p>
            <a:r>
              <a:rPr lang="en-US" dirty="0" smtClean="0"/>
              <a:t>Height d(6)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1984 changes to N.J.S.A 55D-70d that all “d” variances are no longer just use variances.  Clarifies particular “d” variances and the special reasons that applies to each of them separately.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smtClean="0"/>
              <a:t>Reasons/Positive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Refusal to allow the project would impose an undue Hardship on the applicant</a:t>
            </a:r>
          </a:p>
          <a:p>
            <a:r>
              <a:rPr lang="en-US" dirty="0" smtClean="0"/>
              <a:t>When a proposed project carries out the purposes of zoning</a:t>
            </a:r>
          </a:p>
          <a:p>
            <a:pPr lvl="1"/>
            <a:r>
              <a:rPr lang="en-US" dirty="0" smtClean="0"/>
              <a:t>N.J.S. 40:55D-2</a:t>
            </a:r>
          </a:p>
          <a:p>
            <a:r>
              <a:rPr lang="en-US" dirty="0" smtClean="0"/>
              <a:t>Inherently beneficial </a:t>
            </a:r>
          </a:p>
          <a:p>
            <a:pPr lvl="1"/>
            <a:r>
              <a:rPr lang="en-US" dirty="0" smtClean="0"/>
              <a:t>N.J.S. 40:55D-4</a:t>
            </a:r>
          </a:p>
          <a:p>
            <a:pPr>
              <a:buNone/>
            </a:pPr>
            <a:r>
              <a:rPr lang="en-US" dirty="0" smtClean="0"/>
              <a:t>***</a:t>
            </a:r>
            <a:r>
              <a:rPr lang="en-US" sz="1700" dirty="0" smtClean="0"/>
              <a:t>At all times variances must:</a:t>
            </a:r>
          </a:p>
          <a:p>
            <a:pPr>
              <a:buNone/>
            </a:pPr>
            <a:r>
              <a:rPr lang="en-US" sz="1700" dirty="0" smtClean="0"/>
              <a:t> - promote the general purposes of zoning, </a:t>
            </a:r>
          </a:p>
          <a:p>
            <a:pPr>
              <a:buNone/>
            </a:pPr>
            <a:r>
              <a:rPr lang="en-US" sz="1700" dirty="0" smtClean="0"/>
              <a:t> - general welfare, </a:t>
            </a:r>
          </a:p>
          <a:p>
            <a:pPr>
              <a:buNone/>
            </a:pPr>
            <a:r>
              <a:rPr lang="en-US" sz="1700" dirty="0" smtClean="0"/>
              <a:t> - the proposed use is peculiarly fitted to the particular location </a:t>
            </a:r>
          </a:p>
          <a:p>
            <a:pPr>
              <a:buNone/>
            </a:pPr>
            <a:r>
              <a:rPr lang="en-US" sz="1700" dirty="0" smtClean="0"/>
              <a:t> - and must be done WITHOUT substantial detriment to the public good or substantially impairing the intent and purpose of the zone plan and zoning ordinance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Use</a:t>
            </a:r>
          </a:p>
          <a:p>
            <a:r>
              <a:rPr lang="en-US" dirty="0" smtClean="0"/>
              <a:t>Ward v. Scott N.J. 117 (1952)</a:t>
            </a:r>
          </a:p>
          <a:p>
            <a:r>
              <a:rPr lang="en-US" dirty="0" smtClean="0"/>
              <a:t>1975 Municipal Land Use Law</a:t>
            </a:r>
          </a:p>
          <a:p>
            <a:pPr>
              <a:buNone/>
            </a:pPr>
            <a:r>
              <a:rPr lang="en-US" u="sng" dirty="0" smtClean="0"/>
              <a:t>Density</a:t>
            </a:r>
          </a:p>
          <a:p>
            <a:pPr>
              <a:buNone/>
            </a:pPr>
            <a:r>
              <a:rPr lang="en-US" dirty="0" smtClean="0"/>
              <a:t>     Coventry Square Inc. v. Westwood Zoning Board of Adjustment, 138 NJ 1994</a:t>
            </a:r>
          </a:p>
          <a:p>
            <a:pPr>
              <a:buNone/>
            </a:pPr>
            <a:r>
              <a:rPr lang="en-US" u="sng" dirty="0" smtClean="0"/>
              <a:t>Height</a:t>
            </a:r>
          </a:p>
          <a:p>
            <a:pPr>
              <a:buNone/>
            </a:pPr>
            <a:r>
              <a:rPr lang="en-US" dirty="0" smtClean="0"/>
              <a:t>     Grasso v. Borough of Spring Lake Heights, 375 N.J. Super 41. 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“C” Variances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Minimum Number of Parking Spaces Required</a:t>
            </a:r>
          </a:p>
          <a:p>
            <a:r>
              <a:rPr lang="en-US" dirty="0" smtClean="0"/>
              <a:t>Signage for an awning and hanging blade sign</a:t>
            </a:r>
          </a:p>
          <a:p>
            <a:r>
              <a:rPr lang="en-US" dirty="0" smtClean="0"/>
              <a:t>Parking aisle width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C(1) Hardship from narrowness, shallowness, shape or topographical conditions, or reasons of an extraordinary situation uniquely affecting a specific piece of property</a:t>
            </a:r>
          </a:p>
          <a:p>
            <a:r>
              <a:rPr lang="en-US" dirty="0" smtClean="0"/>
              <a:t>1984 amendment introduces c(2) variances:</a:t>
            </a:r>
          </a:p>
          <a:p>
            <a:pPr>
              <a:buNone/>
            </a:pPr>
            <a:r>
              <a:rPr lang="en-US" dirty="0" smtClean="0"/>
              <a:t>     The purposes of the Act would be advanced by a deviation from the zoning ordinance requirements and the benefits would outweigh any detriments to the public good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Palisade Avenue</vt:lpstr>
      <vt:lpstr>Hudson City</vt:lpstr>
      <vt:lpstr>North Hudson Railway Trolley</vt:lpstr>
      <vt:lpstr>Elevated Trolley</vt:lpstr>
      <vt:lpstr>1931 Zoning</vt:lpstr>
      <vt:lpstr>1977 Zoning</vt:lpstr>
      <vt:lpstr>“D” Variances</vt:lpstr>
      <vt:lpstr>Special Reasons/Positive Criteria</vt:lpstr>
      <vt:lpstr>“C” Variances</vt:lpstr>
      <vt:lpstr>Negative Criteria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Palisade Avenue</dc:title>
  <dc:creator>tstanton</dc:creator>
  <cp:lastModifiedBy>tstanton</cp:lastModifiedBy>
  <cp:revision>19</cp:revision>
  <dcterms:created xsi:type="dcterms:W3CDTF">2014-09-18T14:23:22Z</dcterms:created>
  <dcterms:modified xsi:type="dcterms:W3CDTF">2014-09-18T15:43:47Z</dcterms:modified>
</cp:coreProperties>
</file>